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22"/>
  </p:notesMasterIdLst>
  <p:handoutMasterIdLst>
    <p:handoutMasterId r:id="rId23"/>
  </p:handoutMasterIdLst>
  <p:sldIdLst>
    <p:sldId id="451" r:id="rId5"/>
    <p:sldId id="538" r:id="rId6"/>
    <p:sldId id="549" r:id="rId7"/>
    <p:sldId id="425" r:id="rId8"/>
    <p:sldId id="562" r:id="rId9"/>
    <p:sldId id="572" r:id="rId10"/>
    <p:sldId id="571" r:id="rId11"/>
    <p:sldId id="573" r:id="rId12"/>
    <p:sldId id="574" r:id="rId13"/>
    <p:sldId id="575" r:id="rId14"/>
    <p:sldId id="576" r:id="rId15"/>
    <p:sldId id="570" r:id="rId16"/>
    <p:sldId id="577" r:id="rId17"/>
    <p:sldId id="581" r:id="rId18"/>
    <p:sldId id="580" r:id="rId19"/>
    <p:sldId id="435" r:id="rId20"/>
    <p:sldId id="557" r:id="rId21"/>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38"/>
            <p14:sldId id="549"/>
          </p14:sldIdLst>
        </p14:section>
        <p14:section name="Section Opener options" id="{D3773CD4-779B-43AF-9FBD-7EF941CCFCD7}">
          <p14:sldIdLst>
            <p14:sldId id="425"/>
            <p14:sldId id="562"/>
          </p14:sldIdLst>
        </p14:section>
        <p14:section name="Content slides" id="{0C749B40-D26C-4827-815A-EF0EDBB1F1D9}">
          <p14:sldIdLst>
            <p14:sldId id="572"/>
            <p14:sldId id="571"/>
            <p14:sldId id="573"/>
            <p14:sldId id="574"/>
            <p14:sldId id="575"/>
            <p14:sldId id="576"/>
            <p14:sldId id="570"/>
            <p14:sldId id="577"/>
            <p14:sldId id="581"/>
            <p14:sldId id="580"/>
          </p14:sldIdLst>
        </p14:section>
        <p14:section name="Content &amp; Image" id="{41083D9C-0E78-4712-A4D2-672A810DDB9A}">
          <p14:sldIdLst>
            <p14:sldId id="435"/>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77" autoAdjust="0"/>
    <p:restoredTop sz="96215" autoAdjust="0"/>
  </p:normalViewPr>
  <p:slideViewPr>
    <p:cSldViewPr>
      <p:cViewPr varScale="1">
        <p:scale>
          <a:sx n="74" d="100"/>
          <a:sy n="74" d="100"/>
        </p:scale>
        <p:origin x="312" y="72"/>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10-08-2018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10/08/2018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11</a:t>
            </a:fld>
            <a:endParaRPr lang="pt-BR"/>
          </a:p>
        </p:txBody>
      </p:sp>
    </p:spTree>
    <p:extLst>
      <p:ext uri="{BB962C8B-B14F-4D97-AF65-F5344CB8AC3E}">
        <p14:creationId xmlns:p14="http://schemas.microsoft.com/office/powerpoint/2010/main" val="112568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12</a:t>
            </a:fld>
            <a:endParaRPr lang="pt-BR"/>
          </a:p>
        </p:txBody>
      </p:sp>
    </p:spTree>
    <p:extLst>
      <p:ext uri="{BB962C8B-B14F-4D97-AF65-F5344CB8AC3E}">
        <p14:creationId xmlns:p14="http://schemas.microsoft.com/office/powerpoint/2010/main" val="3020314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13</a:t>
            </a:fld>
            <a:endParaRPr lang="pt-BR"/>
          </a:p>
        </p:txBody>
      </p:sp>
    </p:spTree>
    <p:extLst>
      <p:ext uri="{BB962C8B-B14F-4D97-AF65-F5344CB8AC3E}">
        <p14:creationId xmlns:p14="http://schemas.microsoft.com/office/powerpoint/2010/main" val="1546091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14</a:t>
            </a:fld>
            <a:endParaRPr lang="pt-BR"/>
          </a:p>
        </p:txBody>
      </p:sp>
    </p:spTree>
    <p:extLst>
      <p:ext uri="{BB962C8B-B14F-4D97-AF65-F5344CB8AC3E}">
        <p14:creationId xmlns:p14="http://schemas.microsoft.com/office/powerpoint/2010/main" val="4195368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15</a:t>
            </a:fld>
            <a:endParaRPr lang="pt-BR"/>
          </a:p>
        </p:txBody>
      </p:sp>
    </p:spTree>
    <p:extLst>
      <p:ext uri="{BB962C8B-B14F-4D97-AF65-F5344CB8AC3E}">
        <p14:creationId xmlns:p14="http://schemas.microsoft.com/office/powerpoint/2010/main" val="3836310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EVITAR </a:t>
            </a:r>
            <a:r>
              <a:rPr lang="en-US" dirty="0" err="1"/>
              <a:t>usar</a:t>
            </a:r>
            <a:r>
              <a:rPr lang="en-US" dirty="0"/>
              <a:t> o </a:t>
            </a:r>
            <a:r>
              <a:rPr lang="en-US" baseline="0" dirty="0" err="1"/>
              <a:t>spada</a:t>
            </a:r>
            <a:r>
              <a:rPr lang="en-US" baseline="0" dirty="0"/>
              <a:t> </a:t>
            </a:r>
            <a:r>
              <a:rPr lang="en-US" baseline="0" dirty="0" err="1"/>
              <a:t>branco</a:t>
            </a:r>
            <a:r>
              <a:rPr lang="en-US" baseline="0" dirty="0"/>
              <a:t> – tem </a:t>
            </a:r>
            <a:r>
              <a:rPr lang="en-US" baseline="0" dirty="0" err="1"/>
              <a:t>que</a:t>
            </a:r>
            <a:r>
              <a:rPr lang="en-US" baseline="0" dirty="0"/>
              <a:t> </a:t>
            </a:r>
            <a:r>
              <a:rPr lang="en-US" baseline="0" dirty="0" err="1"/>
              <a:t>ser</a:t>
            </a:r>
            <a:r>
              <a:rPr lang="en-US" baseline="0" dirty="0"/>
              <a:t> </a:t>
            </a:r>
            <a:r>
              <a:rPr lang="en-US" baseline="0" dirty="0" err="1"/>
              <a:t>sempre</a:t>
            </a:r>
            <a:r>
              <a:rPr lang="en-US" baseline="0" dirty="0"/>
              <a:t> o </a:t>
            </a:r>
            <a:r>
              <a:rPr lang="en-US" baseline="0" dirty="0" err="1"/>
              <a:t>colorido</a:t>
            </a:r>
            <a:r>
              <a:rPr lang="en-US" baseline="0" dirty="0"/>
              <a:t>. </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16</a:t>
            </a:fld>
            <a:endParaRPr lang="pt-BR"/>
          </a:p>
        </p:txBody>
      </p:sp>
    </p:spTree>
    <p:extLst>
      <p:ext uri="{BB962C8B-B14F-4D97-AF65-F5344CB8AC3E}">
        <p14:creationId xmlns:p14="http://schemas.microsoft.com/office/powerpoint/2010/main" val="992714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1603393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3716529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2714419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939010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9</a:t>
            </a:fld>
            <a:endParaRPr lang="pt-BR"/>
          </a:p>
        </p:txBody>
      </p:sp>
    </p:spTree>
    <p:extLst>
      <p:ext uri="{BB962C8B-B14F-4D97-AF65-F5344CB8AC3E}">
        <p14:creationId xmlns:p14="http://schemas.microsoft.com/office/powerpoint/2010/main" val="2107449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10</a:t>
            </a:fld>
            <a:endParaRPr lang="pt-BR"/>
          </a:p>
        </p:txBody>
      </p:sp>
    </p:spTree>
    <p:extLst>
      <p:ext uri="{BB962C8B-B14F-4D97-AF65-F5344CB8AC3E}">
        <p14:creationId xmlns:p14="http://schemas.microsoft.com/office/powerpoint/2010/main" val="1746831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046476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image" Target="../media/image4.svg"/><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2.pn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theme" Target="../theme/theme3.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4.svg"/><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image" Target="../media/image2.png"/><Relationship Id="rId4" Type="http://schemas.openxmlformats.org/officeDocument/2006/relationships/slideLayout" Target="../slideLayouts/slideLayout37.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5">
            <a:extLst>
              <a:ext uri="{96DAC541-7B7A-43D3-8B79-37D633B846F1}">
                <asvg:svgBlip xmlns:asvg="http://schemas.microsoft.com/office/drawing/2016/SVG/main" xmlns=""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 id="2147483813" r:id="rId23"/>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197095" y="1600200"/>
            <a:ext cx="6221412" cy="2332359"/>
          </a:xfrm>
        </p:spPr>
        <p:style>
          <a:lnRef idx="2">
            <a:schemeClr val="accent2"/>
          </a:lnRef>
          <a:fillRef idx="1">
            <a:schemeClr val="lt1"/>
          </a:fillRef>
          <a:effectRef idx="0">
            <a:schemeClr val="accent2"/>
          </a:effectRef>
          <a:fontRef idx="minor">
            <a:schemeClr val="dk1"/>
          </a:fontRef>
        </p:style>
        <p:txBody>
          <a:bodyPr/>
          <a:lstStyle/>
          <a:p>
            <a:r>
              <a:rPr lang="en-US" b="1" dirty="0"/>
              <a:t> </a:t>
            </a:r>
            <a:endParaRPr lang="en-US" dirty="0"/>
          </a:p>
        </p:txBody>
      </p:sp>
      <p:sp>
        <p:nvSpPr>
          <p:cNvPr id="14" name="Subtitle 4"/>
          <p:cNvSpPr>
            <a:spLocks noGrp="1"/>
          </p:cNvSpPr>
          <p:nvPr>
            <p:ph type="subTitle" idx="1"/>
          </p:nvPr>
        </p:nvSpPr>
        <p:spPr>
          <a:xfrm>
            <a:off x="443404" y="1600200"/>
            <a:ext cx="5728795" cy="2332359"/>
          </a:xfrm>
        </p:spPr>
        <p:txBody>
          <a:bodyPr>
            <a:normAutofit fontScale="92500" lnSpcReduction="20000"/>
          </a:bodyPr>
          <a:lstStyle/>
          <a:p>
            <a:pPr lvl="0">
              <a:lnSpc>
                <a:spcPct val="150000"/>
              </a:lnSpc>
            </a:pPr>
            <a:r>
              <a:rPr lang="en-US" sz="2400" b="1" dirty="0" smtClean="0"/>
              <a:t>Team Members:</a:t>
            </a:r>
          </a:p>
          <a:p>
            <a:pPr lvl="0">
              <a:lnSpc>
                <a:spcPct val="150000"/>
              </a:lnSpc>
            </a:pPr>
            <a:r>
              <a:rPr lang="en-US" sz="2400" dirty="0" smtClean="0"/>
              <a:t>Vinitha </a:t>
            </a:r>
            <a:r>
              <a:rPr lang="en-US" sz="2400" dirty="0" err="1" smtClean="0"/>
              <a:t>Neeli</a:t>
            </a:r>
            <a:endParaRPr lang="en-US" sz="2400" dirty="0" smtClean="0"/>
          </a:p>
          <a:p>
            <a:pPr lvl="0">
              <a:lnSpc>
                <a:spcPct val="150000"/>
              </a:lnSpc>
            </a:pPr>
            <a:r>
              <a:rPr lang="en-US" sz="2400" dirty="0" err="1" smtClean="0"/>
              <a:t>Pravalika</a:t>
            </a:r>
            <a:r>
              <a:rPr lang="en-US" sz="2400" dirty="0" smtClean="0"/>
              <a:t> </a:t>
            </a:r>
            <a:r>
              <a:rPr lang="en-US" sz="2400" dirty="0" err="1" smtClean="0"/>
              <a:t>Nayana</a:t>
            </a:r>
            <a:endParaRPr lang="en-US" sz="2400" dirty="0" smtClean="0"/>
          </a:p>
          <a:p>
            <a:pPr lvl="0">
              <a:lnSpc>
                <a:spcPct val="150000"/>
              </a:lnSpc>
            </a:pPr>
            <a:r>
              <a:rPr lang="en-US" sz="2400" dirty="0" err="1" smtClean="0"/>
              <a:t>Khishore</a:t>
            </a:r>
            <a:r>
              <a:rPr lang="en-US" sz="2400" dirty="0" smtClean="0"/>
              <a:t> Kumar</a:t>
            </a:r>
          </a:p>
          <a:p>
            <a:pPr lvl="0">
              <a:lnSpc>
                <a:spcPct val="150000"/>
              </a:lnSpc>
            </a:pPr>
            <a:r>
              <a:rPr lang="en-US" sz="2400" dirty="0" err="1" smtClean="0"/>
              <a:t>Archana</a:t>
            </a:r>
            <a:r>
              <a:rPr lang="en-US" sz="2400" dirty="0" smtClean="0"/>
              <a:t> </a:t>
            </a:r>
            <a:r>
              <a:rPr lang="en-US" sz="2400" dirty="0" err="1" smtClean="0"/>
              <a:t>Emmadi</a:t>
            </a:r>
            <a:endParaRPr lang="en-US" sz="2400" dirty="0"/>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a:xfrm>
            <a:off x="3962400" y="914400"/>
            <a:ext cx="7593013" cy="1182207"/>
          </a:xfrm>
        </p:spPr>
        <p:txBody>
          <a:bodyPr/>
          <a:lstStyle/>
          <a:p>
            <a:r>
              <a:rPr lang="en-US" sz="2800" dirty="0" smtClean="0">
                <a:solidFill>
                  <a:schemeClr val="bg1"/>
                </a:solidFill>
              </a:rPr>
              <a:t>Crash </a:t>
            </a:r>
            <a:r>
              <a:rPr lang="en-US" sz="2800" dirty="0">
                <a:solidFill>
                  <a:schemeClr val="bg1"/>
                </a:solidFill>
              </a:rPr>
              <a:t>Recovery </a:t>
            </a:r>
            <a:r>
              <a:rPr lang="en-US" sz="2800" dirty="0"/>
              <a:t>	</a:t>
            </a:r>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57600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p:txBody>
          <a:bodyPr/>
          <a:lstStyle/>
          <a:p>
            <a:r>
              <a:rPr lang="en-US" dirty="0"/>
              <a:t>Click to insert section title</a:t>
            </a:r>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33399" y="914400"/>
            <a:ext cx="11250613" cy="44012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r>
              <a:rPr lang="en-US" sz="2800" dirty="0"/>
              <a:t> </a:t>
            </a:r>
          </a:p>
        </p:txBody>
      </p:sp>
      <p:sp>
        <p:nvSpPr>
          <p:cNvPr id="6" name="TextBox 5"/>
          <p:cNvSpPr txBox="1"/>
          <p:nvPr/>
        </p:nvSpPr>
        <p:spPr>
          <a:xfrm>
            <a:off x="1586705" y="2299394"/>
            <a:ext cx="9144000" cy="1631216"/>
          </a:xfrm>
          <a:prstGeom prst="rect">
            <a:avLst/>
          </a:prstGeom>
          <a:noFill/>
        </p:spPr>
        <p:txBody>
          <a:bodyPr wrap="square" rtlCol="0">
            <a:spAutoFit/>
          </a:bodyPr>
          <a:lstStyle/>
          <a:p>
            <a:r>
              <a:rPr lang="en-US" sz="2000" dirty="0" smtClean="0"/>
              <a:t>The items that the user adds to the cart will be stored in Cart Table. The </a:t>
            </a:r>
            <a:r>
              <a:rPr lang="en-US" sz="2000" dirty="0"/>
              <a:t>items in the cart of user will be available unless the user remove those items or purchase them. At any time user can see all the products in the </a:t>
            </a:r>
            <a:r>
              <a:rPr lang="en-US" sz="2000" dirty="0" smtClean="0"/>
              <a:t>cart. From Cart the items can be transferred to order page.</a:t>
            </a:r>
            <a:endParaRPr lang="en-US" sz="2000" dirty="0"/>
          </a:p>
        </p:txBody>
      </p:sp>
    </p:spTree>
    <p:extLst>
      <p:ext uri="{BB962C8B-B14F-4D97-AF65-F5344CB8AC3E}">
        <p14:creationId xmlns:p14="http://schemas.microsoft.com/office/powerpoint/2010/main" val="299109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0D1BC81-B0CA-49DC-9E5F-F55AA790482A}"/>
              </a:ext>
            </a:extLst>
          </p:cNvPr>
          <p:cNvSpPr>
            <a:spLocks noGrp="1"/>
          </p:cNvSpPr>
          <p:nvPr>
            <p:ph type="body" sz="quarter" idx="10"/>
          </p:nvPr>
        </p:nvSpPr>
        <p:spPr>
          <a:xfrm>
            <a:off x="337075" y="2070481"/>
            <a:ext cx="5543551" cy="4776787"/>
          </a:xfrm>
        </p:spPr>
        <p:txBody>
          <a:bodyPr/>
          <a:lstStyle/>
          <a:p>
            <a:pPr marL="457200" indent="-457200">
              <a:buFont typeface="Arial" panose="020B0604020202020204" pitchFamily="34" charset="0"/>
              <a:buChar char="•"/>
            </a:pPr>
            <a:r>
              <a:rPr lang="pt-PT" sz="2800" dirty="0" smtClean="0"/>
              <a:t>Transaction</a:t>
            </a:r>
          </a:p>
          <a:p>
            <a:pPr marL="457200" indent="-457200">
              <a:buFont typeface="Arial" panose="020B0604020202020204" pitchFamily="34" charset="0"/>
              <a:buChar char="•"/>
            </a:pPr>
            <a:r>
              <a:rPr lang="pt-PT" sz="2800" dirty="0"/>
              <a:t>Bank</a:t>
            </a:r>
          </a:p>
          <a:p>
            <a:pPr marL="457200" indent="-457200">
              <a:buFont typeface="Arial" panose="020B0604020202020204" pitchFamily="34" charset="0"/>
              <a:buChar char="•"/>
            </a:pPr>
            <a:r>
              <a:rPr lang="pt-PT" sz="2800" dirty="0" smtClean="0"/>
              <a:t>Cart</a:t>
            </a:r>
          </a:p>
          <a:p>
            <a:pPr marL="457200" indent="-457200">
              <a:buFont typeface="Arial" panose="020B0604020202020204" pitchFamily="34" charset="0"/>
              <a:buChar char="•"/>
            </a:pPr>
            <a:r>
              <a:rPr lang="pt-PT" sz="2800" dirty="0" smtClean="0"/>
              <a:t>Order</a:t>
            </a:r>
          </a:p>
          <a:p>
            <a:endParaRPr lang="pt-PT" sz="2800" dirty="0"/>
          </a:p>
        </p:txBody>
      </p:sp>
      <p:sp>
        <p:nvSpPr>
          <p:cNvPr id="8" name="Text Placeholder 7">
            <a:extLst>
              <a:ext uri="{FF2B5EF4-FFF2-40B4-BE49-F238E27FC236}">
                <a16:creationId xmlns:a16="http://schemas.microsoft.com/office/drawing/2014/main" xmlns="" id="{685DA84B-712F-4997-B040-EA16BEA93F9C}"/>
              </a:ext>
            </a:extLst>
          </p:cNvPr>
          <p:cNvSpPr>
            <a:spLocks noGrp="1"/>
          </p:cNvSpPr>
          <p:nvPr>
            <p:ph type="body" sz="quarter" idx="12"/>
          </p:nvPr>
        </p:nvSpPr>
        <p:spPr/>
        <p:txBody>
          <a:bodyPr/>
          <a:lstStyle/>
          <a:p>
            <a:r>
              <a:rPr lang="en-US" dirty="0"/>
              <a:t>Click to insert title</a:t>
            </a:r>
            <a:endParaRPr lang="pt-PT" dirty="0"/>
          </a:p>
        </p:txBody>
      </p:sp>
      <p:sp>
        <p:nvSpPr>
          <p:cNvPr id="9" name="Text Placeholder 8">
            <a:extLst>
              <a:ext uri="{FF2B5EF4-FFF2-40B4-BE49-F238E27FC236}">
                <a16:creationId xmlns:a16="http://schemas.microsoft.com/office/drawing/2014/main" xmlns="" id="{B1109344-6411-4EAD-894D-CED220223FAE}"/>
              </a:ext>
            </a:extLst>
          </p:cNvPr>
          <p:cNvSpPr>
            <a:spLocks noGrp="1"/>
          </p:cNvSpPr>
          <p:nvPr>
            <p:ph type="body" sz="quarter" idx="13"/>
          </p:nvPr>
        </p:nvSpPr>
        <p:spPr/>
        <p:txBody>
          <a:bodyPr/>
          <a:lstStyle/>
          <a:p>
            <a:r>
              <a:rPr lang="en-US"/>
              <a:t>Click to insert title</a:t>
            </a:r>
            <a:endParaRPr lang="pt-PT" dirty="0"/>
          </a:p>
        </p:txBody>
      </p:sp>
      <p:sp>
        <p:nvSpPr>
          <p:cNvPr id="4" name="Title 3">
            <a:extLst>
              <a:ext uri="{FF2B5EF4-FFF2-40B4-BE49-F238E27FC236}">
                <a16:creationId xmlns:a16="http://schemas.microsoft.com/office/drawing/2014/main" xmlns="" id="{BAD3FAA8-650A-4E1B-B561-D86BE9AFB0F0}"/>
              </a:ext>
            </a:extLst>
          </p:cNvPr>
          <p:cNvSpPr>
            <a:spLocks noGrp="1"/>
          </p:cNvSpPr>
          <p:nvPr>
            <p:ph type="title"/>
          </p:nvPr>
        </p:nvSpPr>
        <p:spPr>
          <a:xfrm>
            <a:off x="407988" y="404813"/>
            <a:ext cx="11250612" cy="1128814"/>
          </a:xfrm>
        </p:spPr>
        <p:txBody>
          <a:bodyPr>
            <a:noAutofit/>
          </a:bodyPr>
          <a:lstStyle/>
          <a:p>
            <a:r>
              <a:rPr lang="pt-PT" sz="2800" dirty="0" smtClean="0"/>
              <a:t>Tables</a:t>
            </a:r>
            <a:endParaRPr lang="pt-PT" sz="2800" dirty="0"/>
          </a:p>
        </p:txBody>
      </p:sp>
      <p:cxnSp>
        <p:nvCxnSpPr>
          <p:cNvPr id="7" name="Conector reto 49">
            <a:extLst>
              <a:ext uri="{FF2B5EF4-FFF2-40B4-BE49-F238E27FC236}">
                <a16:creationId xmlns:a16="http://schemas.microsoft.com/office/drawing/2014/main" xmlns="" id="{99F137B6-F3B1-4C6C-A4B5-514CE43D29F9}"/>
              </a:ext>
            </a:extLst>
          </p:cNvPr>
          <p:cNvCxnSpPr>
            <a:cxnSpLocks/>
          </p:cNvCxnSpPr>
          <p:nvPr/>
        </p:nvCxnSpPr>
        <p:spPr>
          <a:xfrm flipV="1">
            <a:off x="6096000" y="1533627"/>
            <a:ext cx="0" cy="472203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04800" y="1420990"/>
            <a:ext cx="11582400" cy="255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32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p:txBody>
          <a:bodyPr/>
          <a:lstStyle/>
          <a:p>
            <a:r>
              <a:rPr lang="en-US" dirty="0"/>
              <a:t>Click to insert section title</a:t>
            </a:r>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304800" y="914400"/>
            <a:ext cx="11479213" cy="44012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r>
              <a:rPr lang="en-US" sz="2800" dirty="0"/>
              <a:t> </a:t>
            </a:r>
          </a:p>
        </p:txBody>
      </p:sp>
      <p:sp>
        <p:nvSpPr>
          <p:cNvPr id="4" name="TextBox 3"/>
          <p:cNvSpPr txBox="1"/>
          <p:nvPr/>
        </p:nvSpPr>
        <p:spPr>
          <a:xfrm>
            <a:off x="712786" y="964058"/>
            <a:ext cx="9448800" cy="923330"/>
          </a:xfrm>
          <a:prstGeom prst="rect">
            <a:avLst/>
          </a:prstGeom>
          <a:noFill/>
        </p:spPr>
        <p:txBody>
          <a:bodyPr wrap="square" rtlCol="0">
            <a:spAutoFit/>
          </a:bodyPr>
          <a:lstStyle/>
          <a:p>
            <a:r>
              <a:rPr lang="en-US" dirty="0" smtClean="0"/>
              <a:t>Transaction Table:</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122059960"/>
              </p:ext>
            </p:extLst>
          </p:nvPr>
        </p:nvGraphicFramePr>
        <p:xfrm>
          <a:off x="712786" y="1353205"/>
          <a:ext cx="10820401" cy="3890244"/>
        </p:xfrm>
        <a:graphic>
          <a:graphicData uri="http://schemas.openxmlformats.org/drawingml/2006/table">
            <a:tbl>
              <a:tblPr firstRow="1" bandRow="1">
                <a:tableStyleId>{5C22544A-7EE6-4342-B048-85BDC9FD1C3A}</a:tableStyleId>
              </a:tblPr>
              <a:tblGrid>
                <a:gridCol w="2590801"/>
                <a:gridCol w="1447800"/>
                <a:gridCol w="1828800"/>
                <a:gridCol w="4953000"/>
              </a:tblGrid>
              <a:tr h="515361">
                <a:tc>
                  <a:txBody>
                    <a:bodyPr/>
                    <a:lstStyle/>
                    <a:p>
                      <a:r>
                        <a:rPr lang="en-US" dirty="0" smtClean="0"/>
                        <a:t>Column Name</a:t>
                      </a:r>
                      <a:endParaRPr lang="en-US" dirty="0"/>
                    </a:p>
                  </a:txBody>
                  <a:tcPr/>
                </a:tc>
                <a:tc>
                  <a:txBody>
                    <a:bodyPr/>
                    <a:lstStyle/>
                    <a:p>
                      <a:r>
                        <a:rPr lang="en-US" dirty="0" err="1" smtClean="0"/>
                        <a:t>DataType</a:t>
                      </a:r>
                      <a:endParaRPr lang="en-US" dirty="0"/>
                    </a:p>
                  </a:txBody>
                  <a:tcPr/>
                </a:tc>
                <a:tc>
                  <a:txBody>
                    <a:bodyPr/>
                    <a:lstStyle/>
                    <a:p>
                      <a:r>
                        <a:rPr lang="en-US" dirty="0" smtClean="0"/>
                        <a:t>Constraint</a:t>
                      </a:r>
                      <a:endParaRPr lang="en-US" dirty="0"/>
                    </a:p>
                  </a:txBody>
                  <a:tcPr/>
                </a:tc>
                <a:tc>
                  <a:txBody>
                    <a:bodyPr/>
                    <a:lstStyle/>
                    <a:p>
                      <a:r>
                        <a:rPr lang="en-US" dirty="0" smtClean="0"/>
                        <a:t>Description</a:t>
                      </a:r>
                      <a:endParaRPr lang="en-US" dirty="0"/>
                    </a:p>
                  </a:txBody>
                  <a:tcPr/>
                </a:tc>
              </a:tr>
              <a:tr h="515361">
                <a:tc>
                  <a:txBody>
                    <a:bodyPr/>
                    <a:lstStyle/>
                    <a:p>
                      <a:r>
                        <a:rPr lang="en-US" dirty="0" err="1" smtClean="0"/>
                        <a:t>transactionId</a:t>
                      </a:r>
                      <a:endParaRPr lang="en-US" dirty="0"/>
                    </a:p>
                  </a:txBody>
                  <a:tcPr/>
                </a:tc>
                <a:tc>
                  <a:txBody>
                    <a:bodyPr/>
                    <a:lstStyle/>
                    <a:p>
                      <a:r>
                        <a:rPr lang="en-US" dirty="0" err="1" smtClean="0"/>
                        <a:t>int</a:t>
                      </a:r>
                      <a:endParaRPr lang="en-US" dirty="0"/>
                    </a:p>
                  </a:txBody>
                  <a:tcPr/>
                </a:tc>
                <a:tc>
                  <a:txBody>
                    <a:bodyPr/>
                    <a:lstStyle/>
                    <a:p>
                      <a:r>
                        <a:rPr lang="en-US" dirty="0" smtClean="0"/>
                        <a:t>Primary</a:t>
                      </a:r>
                      <a:r>
                        <a:rPr lang="en-US" baseline="0" dirty="0" smtClean="0"/>
                        <a:t> key</a:t>
                      </a:r>
                      <a:endParaRPr lang="en-US" dirty="0"/>
                    </a:p>
                  </a:txBody>
                  <a:tcPr/>
                </a:tc>
                <a:tc>
                  <a:txBody>
                    <a:bodyPr/>
                    <a:lstStyle/>
                    <a:p>
                      <a:endParaRPr lang="en-US" dirty="0"/>
                    </a:p>
                  </a:txBody>
                  <a:tcPr/>
                </a:tc>
              </a:tr>
              <a:tr h="515361">
                <a:tc>
                  <a:txBody>
                    <a:bodyPr/>
                    <a:lstStyle/>
                    <a:p>
                      <a:r>
                        <a:rPr lang="en-US" dirty="0" err="1" smtClean="0"/>
                        <a:t>orderId</a:t>
                      </a:r>
                      <a:endParaRPr lang="en-US" dirty="0"/>
                    </a:p>
                  </a:txBody>
                  <a:tcPr/>
                </a:tc>
                <a:tc>
                  <a:txBody>
                    <a:bodyPr/>
                    <a:lstStyle/>
                    <a:p>
                      <a:r>
                        <a:rPr lang="en-US" dirty="0" err="1" smtClean="0"/>
                        <a:t>int</a:t>
                      </a:r>
                      <a:endParaRPr lang="en-US" dirty="0"/>
                    </a:p>
                  </a:txBody>
                  <a:tcPr/>
                </a:tc>
                <a:tc>
                  <a:txBody>
                    <a:bodyPr/>
                    <a:lstStyle/>
                    <a:p>
                      <a:r>
                        <a:rPr lang="en-US" dirty="0" smtClean="0"/>
                        <a:t>Foreign key</a:t>
                      </a:r>
                      <a:endParaRPr lang="en-US" dirty="0"/>
                    </a:p>
                  </a:txBody>
                  <a:tcPr/>
                </a:tc>
                <a:tc>
                  <a:txBody>
                    <a:bodyPr/>
                    <a:lstStyle/>
                    <a:p>
                      <a:endParaRPr lang="en-US" dirty="0"/>
                    </a:p>
                  </a:txBody>
                  <a:tcPr/>
                </a:tc>
              </a:tr>
              <a:tr h="515361">
                <a:tc>
                  <a:txBody>
                    <a:bodyPr/>
                    <a:lstStyle/>
                    <a:p>
                      <a:r>
                        <a:rPr lang="en-US" dirty="0" smtClean="0"/>
                        <a:t>amount</a:t>
                      </a:r>
                      <a:endParaRPr lang="en-US" dirty="0"/>
                    </a:p>
                  </a:txBody>
                  <a:tcPr/>
                </a:tc>
                <a:tc>
                  <a:txBody>
                    <a:bodyPr/>
                    <a:lstStyle/>
                    <a:p>
                      <a:r>
                        <a:rPr lang="en-US" dirty="0" smtClean="0"/>
                        <a:t>double</a:t>
                      </a:r>
                      <a:endParaRPr lang="en-US" dirty="0"/>
                    </a:p>
                  </a:txBody>
                  <a:tcPr/>
                </a:tc>
                <a:tc>
                  <a:txBody>
                    <a:bodyPr/>
                    <a:lstStyle/>
                    <a:p>
                      <a:endParaRPr lang="en-US" dirty="0"/>
                    </a:p>
                  </a:txBody>
                  <a:tcPr/>
                </a:tc>
                <a:tc>
                  <a:txBody>
                    <a:bodyPr/>
                    <a:lstStyle/>
                    <a:p>
                      <a:r>
                        <a:rPr lang="en-US" dirty="0" smtClean="0"/>
                        <a:t>Deals about transaction</a:t>
                      </a:r>
                      <a:r>
                        <a:rPr lang="en-US" baseline="0" dirty="0" smtClean="0"/>
                        <a:t> amount</a:t>
                      </a:r>
                      <a:endParaRPr lang="en-US" dirty="0"/>
                    </a:p>
                  </a:txBody>
                  <a:tcPr/>
                </a:tc>
              </a:tr>
              <a:tr h="883476">
                <a:tc>
                  <a:txBody>
                    <a:bodyPr/>
                    <a:lstStyle/>
                    <a:p>
                      <a:r>
                        <a:rPr lang="en-US" dirty="0" err="1" smtClean="0"/>
                        <a:t>modeOfPurchase</a:t>
                      </a:r>
                      <a:endParaRPr lang="en-US" dirty="0"/>
                    </a:p>
                  </a:txBody>
                  <a:tcPr/>
                </a:tc>
                <a:tc>
                  <a:txBody>
                    <a:bodyPr/>
                    <a:lstStyle/>
                    <a:p>
                      <a:r>
                        <a:rPr lang="en-US" dirty="0" smtClean="0"/>
                        <a:t>varchar2</a:t>
                      </a:r>
                      <a:endParaRPr lang="en-US" dirty="0"/>
                    </a:p>
                  </a:txBody>
                  <a:tcPr/>
                </a:tc>
                <a:tc>
                  <a:txBody>
                    <a:bodyPr/>
                    <a:lstStyle/>
                    <a:p>
                      <a:endParaRPr lang="en-US"/>
                    </a:p>
                  </a:txBody>
                  <a:tcPr/>
                </a:tc>
                <a:tc>
                  <a:txBody>
                    <a:bodyPr/>
                    <a:lstStyle/>
                    <a:p>
                      <a:r>
                        <a:rPr lang="en-US" dirty="0" smtClean="0"/>
                        <a:t>It tells whether</a:t>
                      </a:r>
                      <a:r>
                        <a:rPr lang="en-US" baseline="0" dirty="0" smtClean="0"/>
                        <a:t> mode of purchase is online </a:t>
                      </a:r>
                      <a:r>
                        <a:rPr lang="en-US" baseline="0" dirty="0" err="1" smtClean="0"/>
                        <a:t>banking,credit</a:t>
                      </a:r>
                      <a:r>
                        <a:rPr lang="en-US" baseline="0" dirty="0" smtClean="0"/>
                        <a:t>/debit card or cash on delivery</a:t>
                      </a:r>
                      <a:endParaRPr lang="en-US" dirty="0"/>
                    </a:p>
                  </a:txBody>
                  <a:tcPr/>
                </a:tc>
              </a:tr>
              <a:tr h="883476">
                <a:tc>
                  <a:txBody>
                    <a:bodyPr/>
                    <a:lstStyle/>
                    <a:p>
                      <a:r>
                        <a:rPr lang="en-US" dirty="0" err="1" smtClean="0"/>
                        <a:t>statusOfTransaction</a:t>
                      </a:r>
                      <a:endParaRPr lang="en-US" dirty="0"/>
                    </a:p>
                  </a:txBody>
                  <a:tcPr/>
                </a:tc>
                <a:tc>
                  <a:txBody>
                    <a:bodyPr/>
                    <a:lstStyle/>
                    <a:p>
                      <a:r>
                        <a:rPr lang="en-US" dirty="0" smtClean="0"/>
                        <a:t>varchar2</a:t>
                      </a:r>
                      <a:endParaRPr lang="en-US" dirty="0"/>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It tells whether</a:t>
                      </a:r>
                      <a:r>
                        <a:rPr lang="en-US" baseline="0" dirty="0" smtClean="0"/>
                        <a:t> the transaction is successful or not</a:t>
                      </a:r>
                      <a:endParaRPr lang="en-US" dirty="0" smtClean="0"/>
                    </a:p>
                    <a:p>
                      <a:endParaRPr lang="en-US" dirty="0"/>
                    </a:p>
                  </a:txBody>
                  <a:tcPr/>
                </a:tc>
              </a:tr>
            </a:tbl>
          </a:graphicData>
        </a:graphic>
      </p:graphicFrame>
    </p:spTree>
    <p:extLst>
      <p:ext uri="{BB962C8B-B14F-4D97-AF65-F5344CB8AC3E}">
        <p14:creationId xmlns:p14="http://schemas.microsoft.com/office/powerpoint/2010/main" val="371996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p:txBody>
          <a:bodyPr/>
          <a:lstStyle/>
          <a:p>
            <a:r>
              <a:rPr lang="en-US" dirty="0"/>
              <a:t>Click to insert section title</a:t>
            </a:r>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304800" y="914400"/>
            <a:ext cx="11479213" cy="44012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r>
              <a:rPr lang="en-US" sz="2800" dirty="0"/>
              <a:t> </a:t>
            </a:r>
          </a:p>
        </p:txBody>
      </p:sp>
      <p:sp>
        <p:nvSpPr>
          <p:cNvPr id="4" name="TextBox 3"/>
          <p:cNvSpPr txBox="1"/>
          <p:nvPr/>
        </p:nvSpPr>
        <p:spPr>
          <a:xfrm>
            <a:off x="712786" y="964058"/>
            <a:ext cx="9448800" cy="923330"/>
          </a:xfrm>
          <a:prstGeom prst="rect">
            <a:avLst/>
          </a:prstGeom>
          <a:noFill/>
        </p:spPr>
        <p:txBody>
          <a:bodyPr wrap="square" rtlCol="0">
            <a:spAutoFit/>
          </a:bodyPr>
          <a:lstStyle/>
          <a:p>
            <a:r>
              <a:rPr lang="en-US" dirty="0" smtClean="0"/>
              <a:t>Bank Table:</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21699568"/>
              </p:ext>
            </p:extLst>
          </p:nvPr>
        </p:nvGraphicFramePr>
        <p:xfrm>
          <a:off x="712786" y="1353205"/>
          <a:ext cx="10820401" cy="3477875"/>
        </p:xfrm>
        <a:graphic>
          <a:graphicData uri="http://schemas.openxmlformats.org/drawingml/2006/table">
            <a:tbl>
              <a:tblPr firstRow="1" bandRow="1">
                <a:tableStyleId>{5C22544A-7EE6-4342-B048-85BDC9FD1C3A}</a:tableStyleId>
              </a:tblPr>
              <a:tblGrid>
                <a:gridCol w="2590801"/>
                <a:gridCol w="1447800"/>
                <a:gridCol w="1828800"/>
                <a:gridCol w="4953000"/>
              </a:tblGrid>
              <a:tr h="464072">
                <a:tc>
                  <a:txBody>
                    <a:bodyPr/>
                    <a:lstStyle/>
                    <a:p>
                      <a:r>
                        <a:rPr lang="en-US" dirty="0" smtClean="0"/>
                        <a:t>Column Name</a:t>
                      </a:r>
                      <a:endParaRPr lang="en-US" dirty="0"/>
                    </a:p>
                  </a:txBody>
                  <a:tcPr/>
                </a:tc>
                <a:tc>
                  <a:txBody>
                    <a:bodyPr/>
                    <a:lstStyle/>
                    <a:p>
                      <a:r>
                        <a:rPr lang="en-US" dirty="0" err="1" smtClean="0"/>
                        <a:t>DataType</a:t>
                      </a:r>
                      <a:endParaRPr lang="en-US" dirty="0"/>
                    </a:p>
                  </a:txBody>
                  <a:tcPr/>
                </a:tc>
                <a:tc>
                  <a:txBody>
                    <a:bodyPr/>
                    <a:lstStyle/>
                    <a:p>
                      <a:r>
                        <a:rPr lang="en-US" dirty="0" smtClean="0"/>
                        <a:t>Constraint</a:t>
                      </a:r>
                      <a:endParaRPr lang="en-US" dirty="0"/>
                    </a:p>
                  </a:txBody>
                  <a:tcPr/>
                </a:tc>
                <a:tc>
                  <a:txBody>
                    <a:bodyPr/>
                    <a:lstStyle/>
                    <a:p>
                      <a:r>
                        <a:rPr lang="en-US" dirty="0" smtClean="0"/>
                        <a:t>Description</a:t>
                      </a:r>
                      <a:endParaRPr lang="en-US" dirty="0"/>
                    </a:p>
                  </a:txBody>
                  <a:tcPr/>
                </a:tc>
              </a:tr>
              <a:tr h="464072">
                <a:tc>
                  <a:txBody>
                    <a:bodyPr/>
                    <a:lstStyle/>
                    <a:p>
                      <a:r>
                        <a:rPr lang="en-US" dirty="0" err="1" smtClean="0"/>
                        <a:t>bankId</a:t>
                      </a:r>
                      <a:endParaRPr lang="en-US" dirty="0"/>
                    </a:p>
                  </a:txBody>
                  <a:tcPr/>
                </a:tc>
                <a:tc>
                  <a:txBody>
                    <a:bodyPr/>
                    <a:lstStyle/>
                    <a:p>
                      <a:r>
                        <a:rPr lang="en-US" dirty="0" err="1" smtClean="0"/>
                        <a:t>int</a:t>
                      </a:r>
                      <a:endParaRPr lang="en-US" dirty="0"/>
                    </a:p>
                  </a:txBody>
                  <a:tcPr/>
                </a:tc>
                <a:tc>
                  <a:txBody>
                    <a:bodyPr/>
                    <a:lstStyle/>
                    <a:p>
                      <a:r>
                        <a:rPr lang="en-US" dirty="0" smtClean="0"/>
                        <a:t>Primary</a:t>
                      </a:r>
                      <a:r>
                        <a:rPr lang="en-US" baseline="0" dirty="0" smtClean="0"/>
                        <a:t> key</a:t>
                      </a:r>
                      <a:endParaRPr lang="en-US" dirty="0"/>
                    </a:p>
                  </a:txBody>
                  <a:tcPr/>
                </a:tc>
                <a:tc>
                  <a:txBody>
                    <a:bodyPr/>
                    <a:lstStyle/>
                    <a:p>
                      <a:endParaRPr lang="en-US" dirty="0"/>
                    </a:p>
                  </a:txBody>
                  <a:tcPr/>
                </a:tc>
              </a:tr>
              <a:tr h="464072">
                <a:tc>
                  <a:txBody>
                    <a:bodyPr/>
                    <a:lstStyle/>
                    <a:p>
                      <a:r>
                        <a:rPr lang="en-US" dirty="0" err="1" smtClean="0"/>
                        <a:t>customerId</a:t>
                      </a:r>
                      <a:endParaRPr lang="en-US" dirty="0"/>
                    </a:p>
                  </a:txBody>
                  <a:tcPr/>
                </a:tc>
                <a:tc>
                  <a:txBody>
                    <a:bodyPr/>
                    <a:lstStyle/>
                    <a:p>
                      <a:r>
                        <a:rPr lang="en-US" dirty="0" err="1" smtClean="0"/>
                        <a:t>int</a:t>
                      </a:r>
                      <a:endParaRPr lang="en-US" dirty="0"/>
                    </a:p>
                  </a:txBody>
                  <a:tcPr/>
                </a:tc>
                <a:tc>
                  <a:txBody>
                    <a:bodyPr/>
                    <a:lstStyle/>
                    <a:p>
                      <a:r>
                        <a:rPr lang="en-US" dirty="0" smtClean="0"/>
                        <a:t>Foreign key</a:t>
                      </a:r>
                      <a:endParaRPr lang="en-US" dirty="0"/>
                    </a:p>
                  </a:txBody>
                  <a:tcPr/>
                </a:tc>
                <a:tc>
                  <a:txBody>
                    <a:bodyPr/>
                    <a:lstStyle/>
                    <a:p>
                      <a:endParaRPr lang="en-US" dirty="0"/>
                    </a:p>
                  </a:txBody>
                  <a:tcPr/>
                </a:tc>
              </a:tr>
              <a:tr h="464072">
                <a:tc>
                  <a:txBody>
                    <a:bodyPr/>
                    <a:lstStyle/>
                    <a:p>
                      <a:r>
                        <a:rPr lang="en-US" dirty="0" err="1" smtClean="0"/>
                        <a:t>accountNo</a:t>
                      </a:r>
                      <a:endParaRPr lang="en-US" dirty="0"/>
                    </a:p>
                  </a:txBody>
                  <a:tcPr/>
                </a:tc>
                <a:tc>
                  <a:txBody>
                    <a:bodyPr/>
                    <a:lstStyle/>
                    <a:p>
                      <a:r>
                        <a:rPr lang="en-US" dirty="0" smtClean="0"/>
                        <a:t>big </a:t>
                      </a:r>
                      <a:r>
                        <a:rPr lang="en-US" dirty="0" err="1" smtClean="0"/>
                        <a:t>int</a:t>
                      </a:r>
                      <a:endParaRPr lang="en-US" dirty="0"/>
                    </a:p>
                  </a:txBody>
                  <a:tcPr/>
                </a:tc>
                <a:tc>
                  <a:txBody>
                    <a:bodyPr/>
                    <a:lstStyle/>
                    <a:p>
                      <a:endParaRPr lang="en-US" dirty="0"/>
                    </a:p>
                  </a:txBody>
                  <a:tcPr/>
                </a:tc>
                <a:tc>
                  <a:txBody>
                    <a:bodyPr/>
                    <a:lstStyle/>
                    <a:p>
                      <a:r>
                        <a:rPr lang="en-US" dirty="0" smtClean="0"/>
                        <a:t>Customer</a:t>
                      </a:r>
                      <a:r>
                        <a:rPr lang="en-US" baseline="0" dirty="0" smtClean="0"/>
                        <a:t> account number</a:t>
                      </a:r>
                      <a:endParaRPr lang="en-US" dirty="0"/>
                    </a:p>
                  </a:txBody>
                  <a:tcPr/>
                </a:tc>
              </a:tr>
              <a:tr h="524307">
                <a:tc>
                  <a:txBody>
                    <a:bodyPr/>
                    <a:lstStyle/>
                    <a:p>
                      <a:r>
                        <a:rPr lang="en-US" dirty="0" err="1" smtClean="0"/>
                        <a:t>cardNo</a:t>
                      </a:r>
                      <a:endParaRPr lang="en-US" dirty="0"/>
                    </a:p>
                  </a:txBody>
                  <a:tcPr/>
                </a:tc>
                <a:tc>
                  <a:txBody>
                    <a:bodyPr/>
                    <a:lstStyle/>
                    <a:p>
                      <a:r>
                        <a:rPr lang="en-US" dirty="0" smtClean="0"/>
                        <a:t>big</a:t>
                      </a:r>
                      <a:r>
                        <a:rPr lang="en-US" baseline="0" dirty="0" smtClean="0"/>
                        <a:t> </a:t>
                      </a:r>
                      <a:r>
                        <a:rPr lang="en-US" baseline="0" dirty="0" err="1" smtClean="0"/>
                        <a:t>int</a:t>
                      </a:r>
                      <a:endParaRPr lang="en-US" dirty="0"/>
                    </a:p>
                  </a:txBody>
                  <a:tcPr/>
                </a:tc>
                <a:tc>
                  <a:txBody>
                    <a:bodyPr/>
                    <a:lstStyle/>
                    <a:p>
                      <a:endParaRPr lang="en-US" dirty="0"/>
                    </a:p>
                  </a:txBody>
                  <a:tcPr/>
                </a:tc>
                <a:tc>
                  <a:txBody>
                    <a:bodyPr/>
                    <a:lstStyle/>
                    <a:p>
                      <a:r>
                        <a:rPr lang="en-US" dirty="0" smtClean="0"/>
                        <a:t>Debit or credit card</a:t>
                      </a:r>
                      <a:r>
                        <a:rPr lang="en-US" baseline="0" dirty="0" smtClean="0"/>
                        <a:t> number</a:t>
                      </a:r>
                      <a:endParaRPr lang="en-US" dirty="0"/>
                    </a:p>
                  </a:txBody>
                  <a:tcPr/>
                </a:tc>
              </a:tr>
              <a:tr h="533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balance</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double</a:t>
                      </a:r>
                    </a:p>
                    <a:p>
                      <a:endParaRPr lang="en-US" dirty="0"/>
                    </a:p>
                  </a:txBody>
                  <a:tcPr/>
                </a:tc>
                <a:tc>
                  <a:txBody>
                    <a:bodyPr/>
                    <a:lstStyle/>
                    <a:p>
                      <a:endParaRPr lang="en-US" dirty="0"/>
                    </a:p>
                  </a:txBody>
                  <a:tcPr/>
                </a:tc>
                <a:tc>
                  <a:txBody>
                    <a:bodyPr/>
                    <a:lstStyle/>
                    <a:p>
                      <a:endParaRPr lang="en-US" dirty="0"/>
                    </a:p>
                  </a:txBody>
                  <a:tcPr/>
                </a:tc>
              </a:tr>
              <a:tr h="457200">
                <a:tc>
                  <a:txBody>
                    <a:bodyPr/>
                    <a:lstStyle/>
                    <a:p>
                      <a:r>
                        <a:rPr lang="en-US" dirty="0" err="1" smtClean="0"/>
                        <a:t>pinNo</a:t>
                      </a:r>
                      <a:endParaRPr lang="en-US" dirty="0"/>
                    </a:p>
                  </a:txBody>
                  <a:tcPr/>
                </a:tc>
                <a:tc>
                  <a:txBody>
                    <a:bodyPr/>
                    <a:lstStyle/>
                    <a:p>
                      <a:r>
                        <a:rPr lang="en-US" dirty="0" err="1" smtClean="0"/>
                        <a:t>int</a:t>
                      </a:r>
                      <a:endParaRPr lang="en-US" dirty="0"/>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32009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p:txBody>
          <a:bodyPr/>
          <a:lstStyle/>
          <a:p>
            <a:r>
              <a:rPr lang="en-US" dirty="0"/>
              <a:t>Click to insert section title</a:t>
            </a:r>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33399" y="914400"/>
            <a:ext cx="11250613" cy="44012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r>
              <a:rPr lang="en-US" sz="2800" dirty="0"/>
              <a:t> </a:t>
            </a:r>
          </a:p>
        </p:txBody>
      </p:sp>
      <p:sp>
        <p:nvSpPr>
          <p:cNvPr id="6" name="TextBox 5"/>
          <p:cNvSpPr txBox="1"/>
          <p:nvPr/>
        </p:nvSpPr>
        <p:spPr>
          <a:xfrm>
            <a:off x="1066800" y="1844824"/>
            <a:ext cx="9144000"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Cart Table</a:t>
            </a:r>
          </a:p>
          <a:p>
            <a:r>
              <a:rPr lang="en-US" sz="2000" dirty="0"/>
              <a:t> </a:t>
            </a:r>
            <a:r>
              <a:rPr lang="en-US" sz="2000" dirty="0" smtClean="0"/>
              <a:t>   From this table we are fetching product name, quantity and price.</a:t>
            </a:r>
          </a:p>
          <a:p>
            <a:endParaRPr lang="en-US" sz="2000" dirty="0"/>
          </a:p>
          <a:p>
            <a:pPr marL="342900" indent="-342900">
              <a:buFont typeface="Arial" panose="020B0604020202020204" pitchFamily="34" charset="0"/>
              <a:buChar char="•"/>
            </a:pPr>
            <a:r>
              <a:rPr lang="en-US" sz="2000" dirty="0" smtClean="0"/>
              <a:t>Order Table</a:t>
            </a:r>
          </a:p>
          <a:p>
            <a:r>
              <a:rPr lang="en-US" sz="2000" dirty="0"/>
              <a:t> </a:t>
            </a:r>
            <a:r>
              <a:rPr lang="en-US" sz="2000" dirty="0" smtClean="0"/>
              <a:t>   We are updating the status of delivery of the order.</a:t>
            </a:r>
          </a:p>
          <a:p>
            <a:endParaRPr lang="en-US" sz="2000" dirty="0" smtClean="0"/>
          </a:p>
          <a:p>
            <a:endParaRPr lang="en-US" sz="2000" dirty="0"/>
          </a:p>
        </p:txBody>
      </p:sp>
    </p:spTree>
    <p:extLst>
      <p:ext uri="{BB962C8B-B14F-4D97-AF65-F5344CB8AC3E}">
        <p14:creationId xmlns:p14="http://schemas.microsoft.com/office/powerpoint/2010/main" val="252590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D637DE7C-7090-48D5-95BA-1E096A71FB1B}"/>
              </a:ext>
            </a:extLst>
          </p:cNvPr>
          <p:cNvSpPr>
            <a:spLocks noGrp="1"/>
          </p:cNvSpPr>
          <p:nvPr>
            <p:ph type="body" sz="quarter" idx="32"/>
          </p:nvPr>
        </p:nvSpPr>
        <p:spPr>
          <a:xfrm>
            <a:off x="609600" y="2819400"/>
            <a:ext cx="9220200" cy="2362200"/>
          </a:xfrm>
        </p:spPr>
        <p:style>
          <a:lnRef idx="2">
            <a:schemeClr val="accent4"/>
          </a:lnRef>
          <a:fillRef idx="1">
            <a:schemeClr val="lt1"/>
          </a:fillRef>
          <a:effectRef idx="0">
            <a:schemeClr val="accent4"/>
          </a:effectRef>
          <a:fontRef idx="minor">
            <a:schemeClr val="dk1"/>
          </a:fontRef>
        </p:style>
        <p:txBody>
          <a:bodyPr/>
          <a:lstStyle/>
          <a:p>
            <a:endParaRPr lang="en-US" sz="2800" b="1" dirty="0">
              <a:solidFill>
                <a:srgbClr val="FF0000"/>
              </a:solidFill>
            </a:endParaRPr>
          </a:p>
          <a:p>
            <a:endParaRPr lang="en-US" sz="2800" dirty="0">
              <a:solidFill>
                <a:srgbClr val="FF0000"/>
              </a:solidFill>
            </a:endParaRPr>
          </a:p>
        </p:txBody>
      </p:sp>
      <p:sp>
        <p:nvSpPr>
          <p:cNvPr id="2" name="Rectangle 1"/>
          <p:cNvSpPr/>
          <p:nvPr/>
        </p:nvSpPr>
        <p:spPr>
          <a:xfrm>
            <a:off x="2819400" y="3538835"/>
            <a:ext cx="428835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smtClean="0">
                <a:ln/>
                <a:solidFill>
                  <a:schemeClr val="accent3"/>
                </a:solidFill>
                <a:effectLst/>
              </a:rPr>
              <a:t>Thank You</a:t>
            </a:r>
            <a:endParaRPr lang="en-US" sz="5400" b="1" cap="none" spc="0" dirty="0">
              <a:ln/>
              <a:solidFill>
                <a:schemeClr val="accent3"/>
              </a:solidFill>
              <a:effectLst/>
            </a:endParaRPr>
          </a:p>
        </p:txBody>
      </p:sp>
    </p:spTree>
    <p:extLst>
      <p:ext uri="{BB962C8B-B14F-4D97-AF65-F5344CB8AC3E}">
        <p14:creationId xmlns:p14="http://schemas.microsoft.com/office/powerpoint/2010/main" val="1643658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CDAD4CD6-0D42-4B53-A553-167F9F359564}"/>
              </a:ext>
            </a:extLst>
          </p:cNvPr>
          <p:cNvSpPr>
            <a:spLocks noGrp="1"/>
          </p:cNvSpPr>
          <p:nvPr>
            <p:ph type="body" sz="quarter" idx="10"/>
          </p:nvPr>
        </p:nvSpPr>
        <p:spPr>
          <a:xfrm>
            <a:off x="3886200" y="2667000"/>
            <a:ext cx="7364413" cy="2090732"/>
          </a:xfrm>
        </p:spPr>
        <p:txBody>
          <a:bodyPr>
            <a:normAutofit/>
          </a:bodyPr>
          <a:lstStyle/>
          <a:p>
            <a:r>
              <a:rPr lang="en-US" sz="3600" b="1" dirty="0" smtClean="0"/>
              <a:t>CAPSTORE APPLICATION</a:t>
            </a:r>
            <a:endParaRPr lang="en-US" sz="3600" b="1" dirty="0"/>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0E257C33-C607-4F39-94FD-853E5F7CDFAF}"/>
              </a:ext>
            </a:extLst>
          </p:cNvPr>
          <p:cNvSpPr>
            <a:spLocks noGrp="1"/>
          </p:cNvSpPr>
          <p:nvPr>
            <p:ph type="body" sz="quarter" idx="11"/>
          </p:nvPr>
        </p:nvSpPr>
        <p:spPr>
          <a:xfrm>
            <a:off x="407988" y="1143000"/>
            <a:ext cx="6983412" cy="3124200"/>
          </a:xfrm>
        </p:spPr>
        <p:txBody>
          <a:bodyPr>
            <a:normAutofit/>
          </a:bodyPr>
          <a:lstStyle/>
          <a:p>
            <a:r>
              <a:rPr lang="en-US" sz="2800" b="1" dirty="0"/>
              <a:t>Modules:</a:t>
            </a:r>
          </a:p>
          <a:p>
            <a:pPr marL="457200" indent="-457200">
              <a:buFont typeface="Arial" panose="020B0604020202020204" pitchFamily="34" charset="0"/>
              <a:buChar char="•"/>
            </a:pPr>
            <a:r>
              <a:rPr lang="en-US" sz="2400" dirty="0"/>
              <a:t>Checking, Updating Status of delivery 	</a:t>
            </a:r>
          </a:p>
          <a:p>
            <a:pPr marL="457200" indent="-457200">
              <a:buFont typeface="Arial" panose="020B0604020202020204" pitchFamily="34" charset="0"/>
              <a:buChar char="•"/>
            </a:pPr>
            <a:r>
              <a:rPr lang="en-US" sz="2400" dirty="0"/>
              <a:t>Getting transaction details 	</a:t>
            </a:r>
          </a:p>
          <a:p>
            <a:pPr marL="457200" indent="-457200">
              <a:buFont typeface="Arial" panose="020B0604020202020204" pitchFamily="34" charset="0"/>
              <a:buChar char="•"/>
            </a:pPr>
            <a:r>
              <a:rPr lang="en-US" sz="2400" dirty="0"/>
              <a:t>Transaction Processing 	</a:t>
            </a:r>
          </a:p>
          <a:p>
            <a:pPr marL="457200" indent="-457200">
              <a:buFont typeface="Arial" panose="020B0604020202020204" pitchFamily="34" charset="0"/>
              <a:buChar char="•"/>
            </a:pPr>
            <a:r>
              <a:rPr lang="en-US" sz="2400" dirty="0"/>
              <a:t>Crash Recovery</a:t>
            </a:r>
            <a:endParaRPr lang="pt-PT" sz="2400" dirty="0"/>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a:xfrm>
            <a:off x="3962400" y="914400"/>
            <a:ext cx="7593013" cy="1182207"/>
          </a:xfrm>
        </p:spPr>
        <p:txBody>
          <a:bodyPr/>
          <a:lstStyle/>
          <a:p>
            <a:r>
              <a:rPr lang="en-US" sz="2800" dirty="0">
                <a:solidFill>
                  <a:schemeClr val="bg1"/>
                </a:solidFill>
              </a:rPr>
              <a:t>Checking, Updating Status of delivery </a:t>
            </a:r>
            <a:r>
              <a:rPr lang="en-US" sz="2800" dirty="0"/>
              <a:t>	</a:t>
            </a:r>
          </a:p>
          <a:p>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8271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p:txBody>
          <a:bodyPr/>
          <a:lstStyle/>
          <a:p>
            <a:r>
              <a:rPr lang="en-US" dirty="0"/>
              <a:t>Click to insert section title</a:t>
            </a:r>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33399" y="914400"/>
            <a:ext cx="11250613" cy="44012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r>
              <a:rPr lang="en-US" sz="2800" dirty="0"/>
              <a:t> </a:t>
            </a:r>
          </a:p>
        </p:txBody>
      </p:sp>
      <p:sp>
        <p:nvSpPr>
          <p:cNvPr id="6" name="TextBox 5"/>
          <p:cNvSpPr txBox="1"/>
          <p:nvPr/>
        </p:nvSpPr>
        <p:spPr>
          <a:xfrm>
            <a:off x="1371600" y="2107229"/>
            <a:ext cx="9144000" cy="1569660"/>
          </a:xfrm>
          <a:prstGeom prst="rect">
            <a:avLst/>
          </a:prstGeom>
          <a:noFill/>
        </p:spPr>
        <p:txBody>
          <a:bodyPr wrap="square" rtlCol="0">
            <a:spAutoFit/>
          </a:bodyPr>
          <a:lstStyle/>
          <a:p>
            <a:r>
              <a:rPr lang="en-US" sz="2400" dirty="0" smtClean="0"/>
              <a:t>Admin has the permissions to update the status of the delivery in the order table and time-to-time it will be update by the admin so that the customer can view his status of delivery.</a:t>
            </a:r>
            <a:endParaRPr lang="en-US" sz="2400" dirty="0"/>
          </a:p>
        </p:txBody>
      </p:sp>
    </p:spTree>
    <p:extLst>
      <p:ext uri="{BB962C8B-B14F-4D97-AF65-F5344CB8AC3E}">
        <p14:creationId xmlns:p14="http://schemas.microsoft.com/office/powerpoint/2010/main" val="125320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a:xfrm>
            <a:off x="3962400" y="914400"/>
            <a:ext cx="7593013" cy="1182207"/>
          </a:xfrm>
        </p:spPr>
        <p:txBody>
          <a:bodyPr/>
          <a:lstStyle/>
          <a:p>
            <a:r>
              <a:rPr lang="en-US" sz="2800" dirty="0">
                <a:solidFill>
                  <a:schemeClr val="bg1"/>
                </a:solidFill>
              </a:rPr>
              <a:t>Getting transaction details </a:t>
            </a:r>
            <a:r>
              <a:rPr lang="en-US" sz="2800" dirty="0"/>
              <a:t>	</a:t>
            </a:r>
          </a:p>
          <a:p>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286365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p:txBody>
          <a:bodyPr/>
          <a:lstStyle/>
          <a:p>
            <a:r>
              <a:rPr lang="en-US" dirty="0"/>
              <a:t>Click to insert section title</a:t>
            </a:r>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33399" y="914400"/>
            <a:ext cx="11250613" cy="44012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r>
              <a:rPr lang="en-US" sz="2800" dirty="0"/>
              <a:t> </a:t>
            </a:r>
          </a:p>
        </p:txBody>
      </p:sp>
      <p:sp>
        <p:nvSpPr>
          <p:cNvPr id="6" name="TextBox 5"/>
          <p:cNvSpPr txBox="1"/>
          <p:nvPr/>
        </p:nvSpPr>
        <p:spPr>
          <a:xfrm>
            <a:off x="1371600" y="2057535"/>
            <a:ext cx="9144000" cy="1938992"/>
          </a:xfrm>
          <a:prstGeom prst="rect">
            <a:avLst/>
          </a:prstGeom>
          <a:noFill/>
        </p:spPr>
        <p:txBody>
          <a:bodyPr wrap="square" rtlCol="0">
            <a:spAutoFit/>
          </a:bodyPr>
          <a:lstStyle/>
          <a:p>
            <a:r>
              <a:rPr lang="en-US" sz="2000" dirty="0" smtClean="0"/>
              <a:t>Customer can buy any item via any mode of purchase i.e. via online banking or through credit/debit card or through cash on delivery. If the customer selects online banking correspondingly the account number of the customer will be collected, else if the customer selects card based on payment the card number and pin will be collected from the customer.</a:t>
            </a:r>
          </a:p>
        </p:txBody>
      </p:sp>
    </p:spTree>
    <p:extLst>
      <p:ext uri="{BB962C8B-B14F-4D97-AF65-F5344CB8AC3E}">
        <p14:creationId xmlns:p14="http://schemas.microsoft.com/office/powerpoint/2010/main" val="6936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a:xfrm>
            <a:off x="3962400" y="914400"/>
            <a:ext cx="7593013" cy="1182207"/>
          </a:xfrm>
        </p:spPr>
        <p:txBody>
          <a:bodyPr/>
          <a:lstStyle/>
          <a:p>
            <a:r>
              <a:rPr lang="en-US" sz="2800" dirty="0">
                <a:solidFill>
                  <a:schemeClr val="bg1"/>
                </a:solidFill>
              </a:rPr>
              <a:t>Transaction Processing 	</a:t>
            </a:r>
          </a:p>
          <a:p>
            <a:endParaRPr lang="pt-PT" dirty="0">
              <a:solidFill>
                <a:schemeClr val="bg1"/>
              </a:solidFill>
            </a:endParaRPr>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668866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p:txBody>
          <a:bodyPr/>
          <a:lstStyle/>
          <a:p>
            <a:r>
              <a:rPr lang="en-US" dirty="0"/>
              <a:t>Click to insert section title</a:t>
            </a:r>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33399" y="914400"/>
            <a:ext cx="11250613" cy="44012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r>
              <a:rPr lang="en-US" sz="2800" dirty="0"/>
              <a:t> </a:t>
            </a:r>
          </a:p>
        </p:txBody>
      </p:sp>
      <p:sp>
        <p:nvSpPr>
          <p:cNvPr id="6" name="TextBox 5"/>
          <p:cNvSpPr txBox="1"/>
          <p:nvPr/>
        </p:nvSpPr>
        <p:spPr>
          <a:xfrm>
            <a:off x="1371600" y="2222450"/>
            <a:ext cx="9144000" cy="1785104"/>
          </a:xfrm>
          <a:prstGeom prst="rect">
            <a:avLst/>
          </a:prstGeom>
          <a:noFill/>
        </p:spPr>
        <p:txBody>
          <a:bodyPr wrap="square" rtlCol="0">
            <a:spAutoFit/>
          </a:bodyPr>
          <a:lstStyle/>
          <a:p>
            <a:r>
              <a:rPr lang="en-US" sz="2200" dirty="0"/>
              <a:t>Getting money from user's account and updating the revenue of CapStore</a:t>
            </a:r>
            <a:r>
              <a:rPr lang="en-US" sz="2200" dirty="0" smtClean="0"/>
              <a:t>. The amount for each order in each purchase is collected and stored in the transaction table. This amount is collectively summed to find monthly revenue of the CapStore.</a:t>
            </a:r>
            <a:r>
              <a:rPr lang="en-US" sz="2200" dirty="0"/>
              <a:t>	</a:t>
            </a:r>
          </a:p>
        </p:txBody>
      </p:sp>
    </p:spTree>
    <p:extLst>
      <p:ext uri="{BB962C8B-B14F-4D97-AF65-F5344CB8AC3E}">
        <p14:creationId xmlns:p14="http://schemas.microsoft.com/office/powerpoint/2010/main" val="17834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191</TotalTime>
  <Words>736</Words>
  <Application>Microsoft Office PowerPoint</Application>
  <PresentationFormat>Widescreen</PresentationFormat>
  <Paragraphs>182</Paragraphs>
  <Slides>17</Slides>
  <Notes>15</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17</vt:i4>
      </vt:variant>
    </vt:vector>
  </HeadingPairs>
  <TitlesOfParts>
    <vt:vector size="27" baseType="lpstr">
      <vt:lpstr>Arial</vt:lpstr>
      <vt:lpstr>Calibri</vt:lpstr>
      <vt:lpstr>Georgia</vt:lpstr>
      <vt:lpstr>Mangal</vt:lpstr>
      <vt:lpstr>Verdana</vt:lpstr>
      <vt:lpstr>Wingdings</vt:lpstr>
      <vt:lpstr>Capgemini 2017_Cover slides</vt:lpstr>
      <vt:lpstr>Section slides</vt:lpstr>
      <vt:lpstr>Content Layouts</vt:lpstr>
      <vt:lpstr>Content and Image Layouts</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Tables</vt:lpstr>
      <vt:lpstr>PowerPoint Presentation</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Neeli, Vinitha</cp:lastModifiedBy>
  <cp:revision>43</cp:revision>
  <dcterms:created xsi:type="dcterms:W3CDTF">2017-10-18T10:34:16Z</dcterms:created>
  <dcterms:modified xsi:type="dcterms:W3CDTF">2018-08-10T09:25:29Z</dcterms:modified>
</cp:coreProperties>
</file>